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57" r:id="rId3"/>
    <p:sldId id="272" r:id="rId4"/>
    <p:sldId id="273" r:id="rId5"/>
    <p:sldId id="274" r:id="rId6"/>
    <p:sldId id="275" r:id="rId7"/>
    <p:sldId id="277" r:id="rId8"/>
    <p:sldId id="289" r:id="rId9"/>
    <p:sldId id="290" r:id="rId10"/>
    <p:sldId id="282" r:id="rId11"/>
    <p:sldId id="258" r:id="rId12"/>
    <p:sldId id="259" r:id="rId13"/>
    <p:sldId id="260" r:id="rId14"/>
    <p:sldId id="263" r:id="rId15"/>
    <p:sldId id="264" r:id="rId16"/>
    <p:sldId id="265" r:id="rId17"/>
    <p:sldId id="266" r:id="rId18"/>
    <p:sldId id="291" r:id="rId19"/>
    <p:sldId id="292" r:id="rId20"/>
    <p:sldId id="293" r:id="rId21"/>
    <p:sldId id="294" r:id="rId22"/>
    <p:sldId id="295" r:id="rId23"/>
    <p:sldId id="279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7" autoAdjust="0"/>
  </p:normalViewPr>
  <p:slideViewPr>
    <p:cSldViewPr>
      <p:cViewPr>
        <p:scale>
          <a:sx n="60" d="100"/>
          <a:sy n="60" d="100"/>
        </p:scale>
        <p:origin x="-16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9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F8261-3612-479B-A8DC-DDA4E118DECA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52CBF-59EE-4262-A144-3970C378B1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67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2CBF-59EE-4262-A144-3970C378B14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606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2CBF-59EE-4262-A144-3970C378B14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240942-8E27-4393-92FA-7C11334B97C4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A918CB-4821-4F3D-82CD-375983E48F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БУЛЛИНГ КАК РАЗНОВИДНОСТЬ НАСИЛИЯ.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ШКОЛЬНЫЙ БУЛЛИНГ.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786322"/>
            <a:ext cx="4214842" cy="121444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dirty="0" smtClean="0"/>
              <a:t>Социальный педагог</a:t>
            </a:r>
          </a:p>
          <a:p>
            <a:pPr algn="ctr"/>
            <a:r>
              <a:rPr lang="ru-RU" sz="2400" dirty="0" smtClean="0"/>
              <a:t>Т.Н. Третьякова</a:t>
            </a:r>
          </a:p>
          <a:p>
            <a:pPr algn="ctr"/>
            <a:r>
              <a:rPr lang="ru-RU" sz="2400" dirty="0" smtClean="0"/>
              <a:t>МБОУ «Лицей №6»</a:t>
            </a:r>
            <a:endParaRPr lang="ru-RU" sz="2400" dirty="0"/>
          </a:p>
        </p:txBody>
      </p:sp>
      <p:pic>
        <p:nvPicPr>
          <p:cNvPr id="4" name="Рисунок 3" descr="http://www.svetgeorg.com/uploads/posts/2010-11/1289660803_809198_20051125171611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000240"/>
            <a:ext cx="3786214" cy="3143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Зрители (наблюдатели)</a:t>
            </a: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   В </a:t>
            </a:r>
            <a:r>
              <a:rPr lang="ru-RU" b="1" dirty="0"/>
              <a:t>школьной ситуации </a:t>
            </a:r>
            <a:r>
              <a:rPr lang="ru-RU" b="1" dirty="0" err="1"/>
              <a:t>буллинга</a:t>
            </a:r>
            <a:r>
              <a:rPr lang="ru-RU" b="1" dirty="0"/>
              <a:t>  основная масса детей – наблюдатели. И они также     нуждаются в серьезной помощи для осмысления полученного </a:t>
            </a:r>
            <a:r>
              <a:rPr lang="ru-RU" b="1" dirty="0" smtClean="0"/>
              <a:t>опыта.</a:t>
            </a:r>
            <a:endParaRPr lang="ru-RU" dirty="0"/>
          </a:p>
        </p:txBody>
      </p:sp>
      <p:pic>
        <p:nvPicPr>
          <p:cNvPr id="4" name="Рисунок 3" descr="Попробуйте не реагировать на насмешки задир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786190"/>
            <a:ext cx="3929090" cy="27133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Мифы и научные факты о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буллинге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Миф № 1 - </a:t>
            </a:r>
            <a:r>
              <a:rPr lang="ru-RU" dirty="0"/>
              <a:t> </a:t>
            </a:r>
            <a:r>
              <a:rPr lang="ru-RU" b="1" dirty="0"/>
              <a:t>Насилие в школе в таких масштабах появилось  только в последние годы</a:t>
            </a:r>
            <a:r>
              <a:rPr lang="ru-RU" dirty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Во </a:t>
            </a:r>
            <a:r>
              <a:rPr lang="ru-RU" dirty="0"/>
              <a:t>все времена именно потому, что школа собирает незрелых еще личностей – детей и подростков – в ней были и будут проблемы насилия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Школа и учитель не несут ответственность за то, чтобы актов насилия не было (это было бы нереалистично), они несут ответственность за то</a:t>
            </a:r>
            <a:r>
              <a:rPr lang="ru-RU" b="1" dirty="0"/>
              <a:t>, чтобы дети видели, как нужно твердо и с достоинством   насилию противостоять.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71451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 2 –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Буллинг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как и другие формы нарушений дисциплины,  возможны только в классе у слабого учителя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Исследования подтверждают</a:t>
            </a:r>
            <a:r>
              <a:rPr lang="ru-RU" dirty="0"/>
              <a:t>:   в любой школе и у любого учителя, </a:t>
            </a:r>
            <a:r>
              <a:rPr lang="ru-RU" dirty="0" smtClean="0"/>
              <a:t>может </a:t>
            </a:r>
            <a:r>
              <a:rPr lang="ru-RU" dirty="0"/>
              <a:t>обнаружиться факт или факты травли, провокаций, физического или эмоционального давления, как среди сверстников, так и в отношениях ученика с учителем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/>
              <a:t>Все факты  насилия должны быть обязательно рассмотрены </a:t>
            </a:r>
            <a:r>
              <a:rPr lang="ru-RU" b="1" dirty="0" err="1"/>
              <a:t>педколлективом</a:t>
            </a:r>
            <a:r>
              <a:rPr lang="ru-RU" b="1" dirty="0"/>
              <a:t> без относительно к самооценке данного учителя.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5716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 3 -  Насилия не так уж много (в нашей школе его вообще нет!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200" dirty="0" smtClean="0"/>
          </a:p>
          <a:p>
            <a:endParaRPr lang="ru-RU" sz="2200" dirty="0" smtClean="0"/>
          </a:p>
          <a:p>
            <a:r>
              <a:rPr lang="ru-RU" sz="2200" dirty="0" smtClean="0"/>
              <a:t>По данным Доктора </a:t>
            </a:r>
            <a:r>
              <a:rPr lang="ru-RU" sz="2200" b="1" dirty="0" smtClean="0"/>
              <a:t>Дэна </a:t>
            </a:r>
            <a:r>
              <a:rPr lang="ru-RU" sz="2200" b="1" dirty="0" err="1" smtClean="0"/>
              <a:t>Олвеуса</a:t>
            </a:r>
            <a:r>
              <a:rPr lang="ru-RU" sz="2200" dirty="0" smtClean="0"/>
              <a:t> (</a:t>
            </a:r>
            <a:r>
              <a:rPr lang="en-US" sz="2200" dirty="0" smtClean="0"/>
              <a:t>Dan </a:t>
            </a:r>
            <a:r>
              <a:rPr lang="en-US" sz="2200" dirty="0" err="1" smtClean="0"/>
              <a:t>Olweus</a:t>
            </a:r>
            <a:r>
              <a:rPr lang="ru-RU" sz="2200" dirty="0" smtClean="0"/>
              <a:t>) примерно 16 процентов девочек и 17,5 процентов мальчиков во всех развитых странах мира (за исключением Японии) 2-3 раза в месяц становятся жертвами </a:t>
            </a:r>
            <a:r>
              <a:rPr lang="ru-RU" sz="2200" dirty="0" err="1" smtClean="0"/>
              <a:t>буллинга</a:t>
            </a:r>
            <a:r>
              <a:rPr lang="ru-RU" sz="2200" dirty="0" smtClean="0"/>
              <a:t> без относительно к тому, в какой школе они учатся: дорогой элитной или бюджетной в социально неблагополучном районе.   7% девочек и 12 % мальчиков сами являются инициаторами травли -  </a:t>
            </a:r>
            <a:r>
              <a:rPr lang="ru-RU" sz="2200" dirty="0" err="1" smtClean="0"/>
              <a:t>буллерами</a:t>
            </a:r>
            <a:r>
              <a:rPr lang="ru-RU" sz="2200" dirty="0" smtClean="0"/>
              <a:t>. Данные почти полностью совпадают для разных стран.  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2428868"/>
          <a:ext cx="8143932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 6 –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Буллерами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становятся «несчастные» дети, с низкой самооценкой, те, кто не умеет по-другому контактировать со сверстниками</a:t>
            </a:r>
            <a:r>
              <a:rPr lang="ru-RU" sz="3200" b="1" dirty="0"/>
              <a:t>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Это </a:t>
            </a:r>
            <a:r>
              <a:rPr lang="ru-RU" sz="2800" dirty="0"/>
              <a:t>опасное заблуждение. Статистика показывает, что самооценка </a:t>
            </a:r>
            <a:r>
              <a:rPr lang="ru-RU" sz="2800" dirty="0" smtClean="0"/>
              <a:t> агрессоров </a:t>
            </a:r>
            <a:r>
              <a:rPr lang="ru-RU" sz="2800" dirty="0"/>
              <a:t>высокая, их поведение вызвано не аффектами, которые они не могут контролировать, а холодным расчетом.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Они </a:t>
            </a:r>
            <a:r>
              <a:rPr lang="ru-RU" sz="2800" dirty="0"/>
              <a:t>прекрасно умеют вести себя корректно, но не делают  этого, если чувствуют отсутствие угрозы наказания.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 7 -  Жертвами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буллинга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становятся   дети, которые «сами виноваты» в том, что не могут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выстроить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отношения со сверстниками   </a:t>
            </a:r>
            <a:b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38542"/>
          </a:xfrm>
        </p:spPr>
        <p:txBody>
          <a:bodyPr>
            <a:normAutofit/>
          </a:bodyPr>
          <a:lstStyle/>
          <a:p>
            <a:r>
              <a:rPr lang="ru-RU" sz="2800" dirty="0"/>
              <a:t>Отчасти это верно, но есть и другие дети, те, которые вполне </a:t>
            </a:r>
            <a:r>
              <a:rPr lang="ru-RU" sz="2800" dirty="0" err="1"/>
              <a:t>социабельны</a:t>
            </a:r>
            <a:r>
              <a:rPr lang="ru-RU" sz="2800" dirty="0"/>
              <a:t>, имеют друзей, у них до сих пор была нормальная самооценка.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               Жертвой </a:t>
            </a:r>
            <a:r>
              <a:rPr lang="ru-RU" sz="2800" dirty="0" err="1"/>
              <a:t>буллинга</a:t>
            </a:r>
            <a:r>
              <a:rPr lang="ru-RU" sz="2800" dirty="0"/>
              <a:t> может стать </a:t>
            </a:r>
            <a:r>
              <a:rPr lang="ru-RU" sz="2800" b="1" i="1" dirty="0"/>
              <a:t>любой ученик</a:t>
            </a:r>
            <a:r>
              <a:rPr lang="ru-RU" sz="2800" b="1" dirty="0"/>
              <a:t>,</a:t>
            </a:r>
            <a:r>
              <a:rPr lang="ru-RU" sz="2800" dirty="0"/>
              <a:t> говорит статистика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 8 - С фактами насилия можно справиться разовыми, краткосрочными мерами (лекцией, родительским собранием, вызовом к директору).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52922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Это никогда не работало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err="1" smtClean="0"/>
              <a:t>Буллинг</a:t>
            </a:r>
            <a:r>
              <a:rPr lang="ru-RU" sz="2400" dirty="0" smtClean="0"/>
              <a:t> </a:t>
            </a:r>
            <a:r>
              <a:rPr lang="ru-RU" sz="2400" dirty="0"/>
              <a:t>не  связан с неконтролируемым гневом, это не спонтанное поведение. </a:t>
            </a:r>
            <a:r>
              <a:rPr lang="ru-RU" sz="2400" dirty="0" err="1"/>
              <a:t>Буллер</a:t>
            </a:r>
            <a:r>
              <a:rPr lang="ru-RU" sz="2400" dirty="0"/>
              <a:t> – это человек (с развивающимися </a:t>
            </a:r>
            <a:r>
              <a:rPr lang="ru-RU" sz="2400" dirty="0" err="1"/>
              <a:t>нарциссическими</a:t>
            </a:r>
            <a:r>
              <a:rPr lang="ru-RU" sz="2400" dirty="0"/>
              <a:t> </a:t>
            </a:r>
            <a:r>
              <a:rPr lang="ru-RU" sz="2400" dirty="0" smtClean="0"/>
              <a:t>личностными структурами</a:t>
            </a:r>
            <a:r>
              <a:rPr lang="ru-RU" sz="2400" dirty="0"/>
              <a:t>), который устанавливает свою власть над другими, и делает </a:t>
            </a:r>
            <a:r>
              <a:rPr lang="ru-RU" sz="2400" dirty="0" smtClean="0"/>
              <a:t>это хладнокровно</a:t>
            </a:r>
            <a:r>
              <a:rPr lang="ru-RU" dirty="0"/>
              <a:t>. </a:t>
            </a:r>
            <a:endParaRPr lang="ru-RU" dirty="0" smtClean="0"/>
          </a:p>
          <a:p>
            <a:pPr>
              <a:buNone/>
            </a:pPr>
            <a:r>
              <a:rPr lang="ru-RU" sz="2400" dirty="0" smtClean="0"/>
              <a:t>    Феномен </a:t>
            </a:r>
            <a:r>
              <a:rPr lang="ru-RU" sz="2400" dirty="0" err="1"/>
              <a:t>буллинга</a:t>
            </a:r>
            <a:r>
              <a:rPr lang="ru-RU" sz="2400" dirty="0"/>
              <a:t> является вызовом школе как организации. </a:t>
            </a:r>
            <a:endParaRPr lang="ru-RU" sz="2400" dirty="0" smtClean="0"/>
          </a:p>
          <a:p>
            <a:pPr algn="ctr">
              <a:buNone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b="1" dirty="0" smtClean="0"/>
              <a:t>Он </a:t>
            </a:r>
            <a:r>
              <a:rPr lang="ru-RU" sz="2400" b="1" dirty="0"/>
              <a:t>требует принятия долгосрочных и ответственных обязательств, которые стали бы частью организационной культуры данной </a:t>
            </a:r>
            <a:r>
              <a:rPr lang="ru-RU" sz="2400" b="1" dirty="0" smtClean="0"/>
              <a:t>школы.</a:t>
            </a:r>
            <a:endParaRPr lang="ru-RU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71570"/>
          </a:xfrm>
        </p:spPr>
        <p:txBody>
          <a:bodyPr>
            <a:no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Миф 9 -  Заниматься проблемами детей-агрессоров нужно с помощью привлечения родителей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r>
              <a:rPr lang="ru-RU" sz="3200" dirty="0"/>
              <a:t>Это </a:t>
            </a:r>
            <a:r>
              <a:rPr lang="ru-RU" sz="3200" dirty="0" smtClean="0"/>
              <a:t>ошибка.</a:t>
            </a:r>
            <a:r>
              <a:rPr lang="ru-RU" sz="3200" b="1" dirty="0"/>
              <a:t> 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Школа </a:t>
            </a:r>
            <a:r>
              <a:rPr lang="ru-RU" sz="3200" b="1" dirty="0"/>
              <a:t>должна четко отделить свою ответственность   и ответственность </a:t>
            </a:r>
            <a:r>
              <a:rPr lang="ru-RU" sz="3200" b="1" dirty="0" smtClean="0"/>
              <a:t>семьи.          </a:t>
            </a:r>
            <a:r>
              <a:rPr lang="ru-RU" sz="3200" b="1" dirty="0"/>
              <a:t>«Если тебе разрешают так вести себя дома – пожалуйста, но не здесь, в школе другие правила!» 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-533400">
              <a:lnSpc>
                <a:spcPct val="9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ru-RU" altLang="en-US" sz="2400" dirty="0"/>
              <a:t>Изменить правила школы в отношении случаев </a:t>
            </a:r>
            <a:r>
              <a:rPr lang="ru-RU" altLang="en-US" sz="2400" dirty="0" err="1"/>
              <a:t>буллинга</a:t>
            </a:r>
            <a:r>
              <a:rPr lang="ru-RU" altLang="en-US" sz="2400" dirty="0"/>
              <a:t> и неуклонно выполнять принятые правила. </a:t>
            </a:r>
            <a:r>
              <a:rPr lang="ru-RU" altLang="en-US" sz="2400" b="1" i="1" dirty="0"/>
              <a:t>Принцип: Ни один случай </a:t>
            </a:r>
            <a:r>
              <a:rPr lang="ru-RU" altLang="en-US" sz="2400" b="1" i="1" dirty="0" err="1"/>
              <a:t>буллинга</a:t>
            </a:r>
            <a:r>
              <a:rPr lang="ru-RU" altLang="en-US" sz="2400" b="1" i="1" dirty="0"/>
              <a:t> не остается безнаказанным</a:t>
            </a:r>
            <a:r>
              <a:rPr lang="ru-RU" altLang="en-US" sz="2400" dirty="0"/>
              <a:t> </a:t>
            </a:r>
          </a:p>
          <a:p>
            <a:pPr marL="0" indent="-533400">
              <a:lnSpc>
                <a:spcPct val="9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endParaRPr lang="ru-RU" altLang="en-US" sz="2400" dirty="0"/>
          </a:p>
          <a:p>
            <a:pPr marL="0" indent="-533400">
              <a:lnSpc>
                <a:spcPct val="9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ru-RU" altLang="en-US" sz="2400" dirty="0"/>
              <a:t>Научить педагогов, прежде всего, классных руководителей, программам работы со случаями </a:t>
            </a:r>
            <a:r>
              <a:rPr lang="ru-RU" altLang="en-US" sz="2400" dirty="0" err="1"/>
              <a:t>буллинга</a:t>
            </a:r>
            <a:r>
              <a:rPr lang="ru-RU" altLang="en-US" sz="2400" dirty="0"/>
              <a:t> в классе. </a:t>
            </a:r>
            <a:r>
              <a:rPr lang="ru-RU" altLang="en-US" sz="2400" b="1" i="1" dirty="0"/>
              <a:t>Принцип: Раннее вмешательство предпочтительно</a:t>
            </a:r>
          </a:p>
          <a:p>
            <a:pPr marL="0" indent="-533400">
              <a:lnSpc>
                <a:spcPct val="9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endParaRPr lang="ru-RU" altLang="en-US" sz="2400" b="1" i="1" dirty="0"/>
          </a:p>
          <a:p>
            <a:pPr marL="0" indent="-533400">
              <a:lnSpc>
                <a:spcPct val="9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ru-RU" altLang="en-US" sz="2400" dirty="0"/>
              <a:t>Включить в план работы психолога систематическую работу с жертвами </a:t>
            </a:r>
            <a:r>
              <a:rPr lang="ru-RU" altLang="en-US" sz="2400" dirty="0" err="1"/>
              <a:t>буллинга</a:t>
            </a:r>
            <a:r>
              <a:rPr lang="ru-RU" altLang="en-US" sz="2400" dirty="0"/>
              <a:t> и их родителями. </a:t>
            </a:r>
            <a:r>
              <a:rPr lang="ru-RU" altLang="en-US" sz="2400" b="1" i="1" dirty="0"/>
              <a:t>Принцип: Ученик не должен остаться один на один с насилием </a:t>
            </a:r>
          </a:p>
          <a:p>
            <a:pPr marL="952500" lvl="1" indent="-495300">
              <a:lnSpc>
                <a:spcPct val="90000"/>
              </a:lnSpc>
              <a:buNone/>
            </a:pPr>
            <a:endParaRPr lang="ru-RU" altLang="en-US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626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sz="2400" b="1" kern="0" dirty="0">
                <a:solidFill>
                  <a:srgbClr val="330033"/>
                </a:solidFill>
                <a:latin typeface="Times New Roman"/>
                <a:cs typeface="Arial"/>
              </a:rPr>
              <a:t>Повышение уровня коммуникативной культуры в школе: учить всех, как обходиться с </a:t>
            </a:r>
            <a:r>
              <a:rPr lang="ru-RU" altLang="en-US" sz="2400" b="1" kern="0" dirty="0" err="1">
                <a:solidFill>
                  <a:srgbClr val="330033"/>
                </a:solidFill>
                <a:latin typeface="Times New Roman"/>
                <a:cs typeface="Arial"/>
              </a:rPr>
              <a:t>буллингом</a:t>
            </a:r>
            <a:r>
              <a:rPr lang="ru-RU" altLang="en-US" sz="2400" b="1" kern="0" dirty="0">
                <a:solidFill>
                  <a:srgbClr val="330033"/>
                </a:solidFill>
                <a:latin typeface="Times New Roman"/>
                <a:cs typeface="Arial"/>
              </a:rPr>
              <a:t> </a:t>
            </a:r>
            <a:br>
              <a:rPr lang="ru-RU" altLang="en-US" sz="2400" b="1" kern="0" dirty="0">
                <a:solidFill>
                  <a:srgbClr val="330033"/>
                </a:solidFill>
                <a:latin typeface="Times New Roman"/>
                <a:cs typeface="Arial"/>
              </a:rPr>
            </a:br>
            <a:r>
              <a:rPr lang="ru-RU" altLang="en-US" sz="2400" b="1" kern="0" dirty="0">
                <a:solidFill>
                  <a:srgbClr val="330033"/>
                </a:solidFill>
                <a:latin typeface="Times New Roman"/>
                <a:cs typeface="Arial"/>
              </a:rPr>
              <a:t> (улучшать взаимодействие между учащимися и взрослыми в школе)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lvl="0" indent="-533400" fontAlgn="base">
              <a:lnSpc>
                <a:spcPct val="8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cs typeface="Arial"/>
              </a:rPr>
              <a:t>Повышение квалификации администрации школы по вопросу предотвращения </a:t>
            </a:r>
            <a:r>
              <a:rPr lang="ru-RU" altLang="en-US" sz="2400" kern="0" dirty="0" err="1">
                <a:solidFill>
                  <a:srgbClr val="000000"/>
                </a:solidFill>
                <a:latin typeface="Arial"/>
                <a:cs typeface="Arial"/>
              </a:rPr>
              <a:t>буллинга</a:t>
            </a:r>
            <a:r>
              <a:rPr lang="ru-RU" alt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cs typeface="Arial"/>
              </a:rPr>
              <a:t> В школе должны быть разработаны правила поведения для всех учеников, столкнувшихся с </a:t>
            </a:r>
            <a:r>
              <a:rPr lang="ru-RU" altLang="en-US" sz="2400" kern="0" dirty="0" err="1">
                <a:solidFill>
                  <a:srgbClr val="000000"/>
                </a:solidFill>
                <a:latin typeface="Arial"/>
                <a:cs typeface="Arial"/>
              </a:rPr>
              <a:t>буллингом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cs typeface="Arial"/>
              </a:rPr>
              <a:t>: что делать, куда идти,    кому и в какой форме заявить. </a:t>
            </a:r>
            <a:r>
              <a:rPr lang="ru-RU" altLang="en-US" sz="2400" i="1" kern="0" dirty="0">
                <a:solidFill>
                  <a:srgbClr val="000000"/>
                </a:solidFill>
                <a:latin typeface="Arial"/>
                <a:cs typeface="Arial"/>
              </a:rPr>
              <a:t>Заявление о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cs typeface="Arial"/>
              </a:rPr>
              <a:t> факте провокации, оскорбления, физического насилия, вымогательства, угроз и т.д. должно быть сделано обязательно. В школе также создается </a:t>
            </a:r>
            <a:r>
              <a:rPr lang="ru-RU" altLang="en-US" sz="2400" i="1" kern="0" dirty="0" err="1">
                <a:solidFill>
                  <a:srgbClr val="000000"/>
                </a:solidFill>
                <a:latin typeface="Arial"/>
                <a:cs typeface="Arial"/>
              </a:rPr>
              <a:t>Антибуллинговый</a:t>
            </a:r>
            <a:r>
              <a:rPr lang="ru-RU" altLang="en-US" sz="2400" i="1" kern="0" dirty="0">
                <a:solidFill>
                  <a:srgbClr val="000000"/>
                </a:solidFill>
                <a:latin typeface="Arial"/>
                <a:cs typeface="Arial"/>
              </a:rPr>
              <a:t> комитет/ Этический комитет, Совет Отцов, Совет справедливости и т.п. </a:t>
            </a:r>
          </a:p>
          <a:p>
            <a:pPr marL="533400" lvl="0" indent="-533400" fontAlgn="base">
              <a:lnSpc>
                <a:spcPct val="8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endParaRPr lang="ru-RU" alt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533400" lvl="0" indent="-533400" fontAlgn="base">
              <a:lnSpc>
                <a:spcPct val="8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cs typeface="Arial"/>
              </a:rPr>
              <a:t>Повышение квалификации администрации по созданию позитивной школьной атмосферы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41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Буллинг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/>
              <a:t>… представляет собой длительное физическое или психическое насилие со стороны индивида или группы в отношении индивида, который не способен защитить себя в данной ситуации</a:t>
            </a:r>
            <a:r>
              <a:rPr lang="ru-RU" dirty="0" smtClean="0"/>
              <a:t>  Роланд </a:t>
            </a:r>
            <a:r>
              <a:rPr lang="ru-RU" b="1" dirty="0" smtClean="0"/>
              <a:t>  </a:t>
            </a:r>
          </a:p>
          <a:p>
            <a:endParaRPr lang="ru-RU" b="1" dirty="0" smtClean="0"/>
          </a:p>
          <a:p>
            <a:r>
              <a:rPr lang="ru-RU" b="1" dirty="0" smtClean="0"/>
              <a:t>… сознательное, продолжительное насилие, не носящее характера самозащиты и исходящее от одного или нескольких человек           </a:t>
            </a:r>
            <a:r>
              <a:rPr lang="ru-RU" dirty="0" smtClean="0"/>
              <a:t>Бердышев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…запугивание, физический или психологический террор, направленный на то, чтобы вызвать у другого страх и тем самым подчинить его себе    </a:t>
            </a:r>
            <a:r>
              <a:rPr lang="ru-RU" dirty="0" smtClean="0"/>
              <a:t>Кон </a:t>
            </a:r>
          </a:p>
          <a:p>
            <a:pPr>
              <a:buNone/>
            </a:pP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altLang="en-US" sz="2400" b="1" kern="0" dirty="0">
                <a:solidFill>
                  <a:srgbClr val="FF0000"/>
                </a:solidFill>
                <a:latin typeface="Times New Roman"/>
                <a:cs typeface="Arial"/>
              </a:rPr>
              <a:t>Формирование  у учащихся конструктивного поведения на случай </a:t>
            </a:r>
            <a:r>
              <a:rPr lang="ru-RU" altLang="en-US" sz="2400" b="1" kern="0" dirty="0" err="1">
                <a:solidFill>
                  <a:srgbClr val="FF0000"/>
                </a:solidFill>
                <a:latin typeface="Times New Roman"/>
                <a:cs typeface="Arial"/>
              </a:rPr>
              <a:t>буллинга</a:t>
            </a:r>
            <a:r>
              <a:rPr lang="ru-RU" altLang="en-US" sz="2400" b="1" kern="0" dirty="0">
                <a:solidFill>
                  <a:srgbClr val="FF0000"/>
                </a:solidFill>
                <a:latin typeface="Times New Roman"/>
                <a:cs typeface="Arial"/>
              </a:rPr>
              <a:t> в их адрес</a:t>
            </a:r>
            <a:r>
              <a:rPr lang="ru-RU" altLang="en-US" sz="3800" kern="0" dirty="0">
                <a:solidFill>
                  <a:srgbClr val="330033"/>
                </a:solidFill>
                <a:latin typeface="Times New Roman"/>
                <a:cs typeface="Arial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ru-RU" altLang="en-US" sz="2000" b="1" kern="0" dirty="0">
                <a:solidFill>
                  <a:srgbClr val="000000"/>
                </a:solidFill>
                <a:latin typeface="Arial"/>
                <a:cs typeface="Arial"/>
              </a:rPr>
              <a:t>Дети должны уметь и быть готовы:</a:t>
            </a: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рассказать о случае </a:t>
            </a:r>
            <a:r>
              <a:rPr lang="ru-RU" altLang="en-US" sz="2000" kern="0" dirty="0" err="1">
                <a:solidFill>
                  <a:srgbClr val="000000"/>
                </a:solidFill>
                <a:latin typeface="Arial"/>
                <a:cs typeface="Arial"/>
              </a:rPr>
              <a:t>буллинга</a:t>
            </a: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 своим родителям, либо  взрослым, которым они доверяют, например, учителю, воспитателю, руководителю студии и т.п.;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вести себя уверенно;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искать друзей среди сверстников и одноклассников;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избегать ситуаций, в которых возможен </a:t>
            </a:r>
            <a:r>
              <a:rPr lang="ru-RU" altLang="en-US" sz="2000" kern="0" dirty="0" err="1">
                <a:solidFill>
                  <a:srgbClr val="000000"/>
                </a:solidFill>
                <a:latin typeface="Arial"/>
                <a:cs typeface="Arial"/>
              </a:rPr>
              <a:t>буллинг</a:t>
            </a: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заниматься методично и последовательно восстановлением своей самооценки с помощью специалиста, если нужно;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быть настойчивым и задиристым (хотя бы внешне);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не надеяться (мечтать) отомстить с помощью еще большей жестокости и не применять оружие; 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</a:pPr>
            <a:r>
              <a:rPr lang="ru-RU" altLang="en-US" sz="2000" kern="0" dirty="0">
                <a:solidFill>
                  <a:srgbClr val="000000"/>
                </a:solidFill>
                <a:latin typeface="Arial"/>
                <a:cs typeface="Arial"/>
              </a:rPr>
              <a:t>учиться использовать юмор  - самое мощное оружие против вербальной агрессии.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969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«Без обвинений»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dirty="0"/>
              <a:t>Встреча с группой помощников</a:t>
            </a:r>
          </a:p>
          <a:p>
            <a:r>
              <a:rPr lang="ru-RU" altLang="en-US" dirty="0"/>
              <a:t>Объяснить, в чем проблема (моя проблема), </a:t>
            </a:r>
            <a:r>
              <a:rPr lang="ru-RU" altLang="en-US" b="1" dirty="0"/>
              <a:t>никого не обвинять</a:t>
            </a:r>
          </a:p>
          <a:p>
            <a:r>
              <a:rPr lang="ru-RU" altLang="en-US" b="1" dirty="0"/>
              <a:t>не дискутировать по поводу прошлого</a:t>
            </a:r>
          </a:p>
          <a:p>
            <a:r>
              <a:rPr lang="ru-RU" altLang="en-US" b="1" dirty="0"/>
              <a:t>никого не наказывать, </a:t>
            </a:r>
            <a:r>
              <a:rPr lang="ru-RU" altLang="en-US" dirty="0"/>
              <a:t>а вместе взять на себя ответственность за происходящее</a:t>
            </a:r>
          </a:p>
          <a:p>
            <a:r>
              <a:rPr lang="ru-RU" altLang="en-US" dirty="0"/>
              <a:t>что может сделать каждый человек из группы? </a:t>
            </a:r>
            <a:r>
              <a:rPr lang="ru-RU" altLang="en-US" b="1" dirty="0"/>
              <a:t>Никаких обещаний!</a:t>
            </a:r>
            <a:endParaRPr lang="ru-RU" altLang="en-US" dirty="0"/>
          </a:p>
          <a:p>
            <a:r>
              <a:rPr lang="ru-RU" altLang="en-US" dirty="0"/>
              <a:t>Вы сможете это сделать! передать ответственность группе.</a:t>
            </a:r>
            <a:r>
              <a:rPr lang="ru-RU" altLang="en-US" sz="16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741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Второй разговор с жертвой</a:t>
            </a:r>
            <a:r>
              <a:rPr lang="ru-RU" alt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примерно через неделю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Последующие беседы с каждым из членов</a:t>
            </a:r>
            <a:r>
              <a:rPr lang="ru-RU" alt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alt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группы</a:t>
            </a:r>
            <a:r>
              <a:rPr lang="ru-RU" alt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; возможно, повторные беседы – индивидуальные или с группой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alt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Заключительный праздник,</a:t>
            </a:r>
            <a:r>
              <a:rPr lang="ru-RU" alt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возможно, даже с вручением диплома – примерно через 2 месяца.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en-US" sz="2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352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altLang="en-US" sz="2800" b="1" i="1" dirty="0"/>
              <a:t>У нас в классе: </a:t>
            </a:r>
          </a:p>
          <a:p>
            <a:pPr>
              <a:lnSpc>
                <a:spcPct val="80000"/>
              </a:lnSpc>
            </a:pPr>
            <a:r>
              <a:rPr lang="ru-RU" altLang="en-US" sz="2800" i="1" dirty="0"/>
              <a:t>Сплетничают о ком-то, распространяют ложную или непроверенную информацию</a:t>
            </a:r>
          </a:p>
          <a:p>
            <a:pPr>
              <a:lnSpc>
                <a:spcPct val="80000"/>
              </a:lnSpc>
            </a:pPr>
            <a:r>
              <a:rPr lang="ru-RU" altLang="en-US" sz="2800" i="1" dirty="0"/>
              <a:t>Демонстрируют свое презрение с помощью жестов или взглядов</a:t>
            </a:r>
          </a:p>
          <a:p>
            <a:pPr>
              <a:lnSpc>
                <a:spcPct val="80000"/>
              </a:lnSpc>
            </a:pPr>
            <a:r>
              <a:rPr lang="ru-RU" altLang="en-US" sz="2800" i="1" dirty="0"/>
              <a:t> Смеются над кем-то, плохо отзываются </a:t>
            </a:r>
          </a:p>
          <a:p>
            <a:pPr>
              <a:lnSpc>
                <a:spcPct val="80000"/>
              </a:lnSpc>
            </a:pPr>
            <a:r>
              <a:rPr lang="ru-RU" altLang="en-US" sz="2800" i="1" dirty="0"/>
              <a:t>За чьей-то спиной плохо говорят об этом человеке </a:t>
            </a:r>
          </a:p>
          <a:p>
            <a:pPr>
              <a:lnSpc>
                <a:spcPct val="80000"/>
              </a:lnSpc>
            </a:pPr>
            <a:r>
              <a:rPr lang="ru-RU" altLang="en-US" sz="2800" i="1" dirty="0"/>
              <a:t>Регулярно прячут или портят чьи-то вещи (школьные принадлежности, велосипед …)</a:t>
            </a:r>
          </a:p>
          <a:p>
            <a:pPr>
              <a:lnSpc>
                <a:spcPct val="80000"/>
              </a:lnSpc>
            </a:pPr>
            <a:r>
              <a:rPr lang="ru-RU" altLang="en-US" sz="2800" i="1" dirty="0"/>
              <a:t>Кого-то всегда оставляют в стороне, не принимают в игры, не приглашают на дни рождения и т.д.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r>
              <a:rPr lang="ru-RU" dirty="0" smtClean="0"/>
              <a:t>Анкета для изучения </a:t>
            </a:r>
            <a:r>
              <a:rPr lang="ru-RU" dirty="0" err="1" smtClean="0"/>
              <a:t>буллинга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Picture 5" descr="http://kazarka.nikolsk.pnzreg.ru/files/kazarka_nikolsk_pnzreg_ru/kartinki_2012/3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943" y="1853406"/>
            <a:ext cx="4202113" cy="315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Школьный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буллинг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…</a:t>
            </a:r>
            <a:r>
              <a:rPr lang="ru-RU" sz="2800" dirty="0" smtClean="0"/>
              <a:t>длительный процесс сознательного жесткого отношения, физического и (или) психического, со стороны одного или группы детей к другому ребенку (другим детям).</a:t>
            </a:r>
            <a:br>
              <a:rPr lang="ru-RU" sz="2800" dirty="0" smtClean="0"/>
            </a:br>
            <a:r>
              <a:rPr lang="ru-RU" sz="2800" dirty="0" smtClean="0"/>
              <a:t> </a:t>
            </a:r>
          </a:p>
          <a:p>
            <a:pPr algn="r">
              <a:buNone/>
            </a:pPr>
            <a:r>
              <a:rPr lang="ru-RU" sz="2400" dirty="0" smtClean="0"/>
              <a:t>                                        Дэвид </a:t>
            </a:r>
            <a:r>
              <a:rPr lang="ru-RU" sz="2400" dirty="0" err="1" smtClean="0"/>
              <a:t>Лейн</a:t>
            </a:r>
            <a:r>
              <a:rPr lang="ru-RU" sz="2400" dirty="0" smtClean="0"/>
              <a:t> и Эндрю Миллер </a:t>
            </a:r>
            <a:endParaRPr lang="ru-RU" sz="2400" dirty="0"/>
          </a:p>
        </p:txBody>
      </p:sp>
      <p:pic>
        <p:nvPicPr>
          <p:cNvPr id="4" name="Рисунок 3" descr="Буллинг – это намеренный акт нанесения физической, словесной или психологической травмы, со стремлением запугать, затравить, достать, унизить, помучить другог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786190"/>
            <a:ext cx="3714776" cy="25003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Основные формы школьного </a:t>
            </a:r>
            <a:r>
              <a:rPr lang="ru-R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буллинга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i="1" dirty="0" smtClean="0"/>
              <a:t> 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1. Физический школьный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буллинг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b="1" dirty="0" smtClean="0"/>
              <a:t>– </a:t>
            </a:r>
            <a:r>
              <a:rPr lang="ru-RU" sz="3200" dirty="0" smtClean="0"/>
              <a:t>умышленные толчки, удары, пинки, побои нанесение иных телесных повреждений и др.;</a:t>
            </a:r>
          </a:p>
          <a:p>
            <a:pPr>
              <a:buNone/>
            </a:pPr>
            <a:r>
              <a:rPr lang="ru-RU" sz="3200" dirty="0" smtClean="0"/>
              <a:t>   </a:t>
            </a:r>
            <a:r>
              <a:rPr lang="ru-RU" sz="3200" i="1" dirty="0" smtClean="0"/>
              <a:t>сексуальный </a:t>
            </a:r>
            <a:r>
              <a:rPr lang="ru-RU" sz="3200" i="1" dirty="0" err="1" smtClean="0"/>
              <a:t>буллинг</a:t>
            </a:r>
            <a:r>
              <a:rPr lang="ru-RU" sz="3200" dirty="0" smtClean="0"/>
              <a:t> является подвидом физического (действия сексуального характера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2 .Психологический школьный </a:t>
            </a:r>
            <a:r>
              <a:rPr lang="ru-RU" sz="3200" b="1" i="1" dirty="0" err="1" smtClean="0"/>
              <a:t>буллинг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i="1" dirty="0" smtClean="0"/>
              <a:t>  ..</a:t>
            </a:r>
            <a:r>
              <a:rPr lang="ru-RU" sz="2800" dirty="0" smtClean="0"/>
              <a:t> насилие, связанное с действием на психику, наносящее психологическую травму путём словесных оскорблений или угроз, преследование, запугивание, которыми умышленно причиняется эмоциональная неуверенность</a:t>
            </a:r>
          </a:p>
        </p:txBody>
      </p:sp>
      <p:pic>
        <p:nvPicPr>
          <p:cNvPr id="4" name="Рисунок 3" descr="Слушайте вашего ребенка, если он говорит, что положение ухудшится и издевательства приобретут новый оборо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857628"/>
            <a:ext cx="4860294" cy="26454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858280" cy="78581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Формы психологического </a:t>
            </a:r>
            <a:r>
              <a:rPr lang="ru-RU" sz="3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буллинга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47500" lnSpcReduction="20000"/>
          </a:bodyPr>
          <a:lstStyle/>
          <a:p>
            <a:r>
              <a:rPr lang="ru-RU" sz="3300" dirty="0" smtClean="0"/>
              <a:t>  </a:t>
            </a:r>
            <a:r>
              <a:rPr lang="ru-RU" sz="3600" b="1" i="1" dirty="0" smtClean="0"/>
              <a:t>вербальный </a:t>
            </a:r>
            <a:r>
              <a:rPr lang="ru-RU" sz="3600" b="1" i="1" dirty="0" err="1" smtClean="0"/>
              <a:t>буллинг</a:t>
            </a:r>
            <a:r>
              <a:rPr lang="ru-RU" sz="3600" dirty="0" smtClean="0"/>
              <a:t>, где орудием служит голос (обидное имя, с которым постоянно обращаются к жертве, обзывания, дразнение, распространение обидных слухов и т.д.);</a:t>
            </a:r>
          </a:p>
          <a:p>
            <a:endParaRPr lang="ru-RU" sz="3600" dirty="0" smtClean="0"/>
          </a:p>
          <a:p>
            <a:r>
              <a:rPr lang="ru-RU" sz="3600" b="1" dirty="0" smtClean="0"/>
              <a:t> </a:t>
            </a:r>
            <a:r>
              <a:rPr lang="ru-RU" sz="3600" b="1" i="1" dirty="0" smtClean="0"/>
              <a:t>обидные жесты или действия</a:t>
            </a:r>
            <a:r>
              <a:rPr lang="ru-RU" sz="3600" dirty="0" smtClean="0"/>
              <a:t> (например, плевки в жертву либо в её направлении);</a:t>
            </a:r>
          </a:p>
          <a:p>
            <a:endParaRPr lang="ru-RU" sz="3600" dirty="0" smtClean="0"/>
          </a:p>
          <a:p>
            <a:r>
              <a:rPr lang="ru-RU" sz="3600" b="1" dirty="0" smtClean="0"/>
              <a:t> </a:t>
            </a:r>
            <a:r>
              <a:rPr lang="ru-RU" sz="3600" b="1" i="1" dirty="0" smtClean="0"/>
              <a:t>запугивание</a:t>
            </a:r>
            <a:r>
              <a:rPr lang="ru-RU" sz="3600" dirty="0" smtClean="0"/>
              <a:t> (использование агрессивного языка тела и интонаций голоса для того, чтобы заставить жертву совершать или не совершать что-либо);</a:t>
            </a:r>
          </a:p>
          <a:p>
            <a:endParaRPr lang="ru-RU" sz="3600" dirty="0" smtClean="0"/>
          </a:p>
          <a:p>
            <a:r>
              <a:rPr lang="ru-RU" sz="3600" dirty="0" smtClean="0"/>
              <a:t>  </a:t>
            </a:r>
            <a:r>
              <a:rPr lang="ru-RU" sz="3600" b="1" i="1" dirty="0" smtClean="0"/>
              <a:t>изоляция</a:t>
            </a:r>
            <a:r>
              <a:rPr lang="ru-RU" sz="3600" i="1" dirty="0" smtClean="0"/>
              <a:t> </a:t>
            </a:r>
            <a:r>
              <a:rPr lang="ru-RU" sz="3600" dirty="0" smtClean="0"/>
              <a:t>(жертва умышленно изолируется, выгоняется или игнорируется частью учеников или всем классом);</a:t>
            </a:r>
          </a:p>
          <a:p>
            <a:endParaRPr lang="ru-RU" sz="3600" dirty="0" smtClean="0"/>
          </a:p>
          <a:p>
            <a:r>
              <a:rPr lang="ru-RU" sz="3600" dirty="0" smtClean="0"/>
              <a:t>  </a:t>
            </a:r>
            <a:r>
              <a:rPr lang="ru-RU" sz="3600" b="1" i="1" dirty="0" smtClean="0"/>
              <a:t>вымогательство</a:t>
            </a:r>
            <a:r>
              <a:rPr lang="ru-RU" sz="3600" b="1" dirty="0" smtClean="0"/>
              <a:t> </a:t>
            </a:r>
            <a:r>
              <a:rPr lang="ru-RU" sz="3600" dirty="0" smtClean="0"/>
              <a:t>(денег, еды, иных вещей, принуждение что-либо украсть);</a:t>
            </a:r>
          </a:p>
          <a:p>
            <a:r>
              <a:rPr lang="ru-RU" sz="3600" dirty="0" smtClean="0"/>
              <a:t> </a:t>
            </a:r>
            <a:r>
              <a:rPr lang="ru-RU" sz="3600" b="1" i="1" dirty="0" smtClean="0"/>
              <a:t>повреждение и иные действия с  имуществом</a:t>
            </a:r>
            <a:r>
              <a:rPr lang="ru-RU" sz="3600" i="1" dirty="0" smtClean="0"/>
              <a:t> </a:t>
            </a:r>
            <a:r>
              <a:rPr lang="ru-RU" sz="3600" dirty="0" smtClean="0"/>
              <a:t>(воровство, грабёж, прятанье личных вещей жертвы);</a:t>
            </a:r>
          </a:p>
          <a:p>
            <a:endParaRPr lang="ru-RU" sz="3600" dirty="0" smtClean="0"/>
          </a:p>
          <a:p>
            <a:r>
              <a:rPr lang="ru-RU" sz="3600" dirty="0" smtClean="0"/>
              <a:t> </a:t>
            </a:r>
            <a:r>
              <a:rPr lang="ru-RU" sz="3600" b="1" i="1" dirty="0" smtClean="0"/>
              <a:t>школьный </a:t>
            </a:r>
            <a:r>
              <a:rPr lang="ru-RU" sz="3600" b="1" i="1" dirty="0" err="1" smtClean="0"/>
              <a:t>кибербуллинг</a:t>
            </a:r>
            <a:r>
              <a:rPr lang="ru-RU" sz="3600" dirty="0" smtClean="0"/>
              <a:t> – унижение с помощью мобильных телефонов, Интернета, иных электронных устройств (пересылка неоднозначных изображений и фотографий, обзывание, распространение слухов и др.).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Участники  </a:t>
            </a:r>
            <a:r>
              <a:rPr lang="ru-RU" sz="3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буллинга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/>
              <a:t>Буллеры</a:t>
            </a:r>
            <a:endParaRPr lang="ru-RU" dirty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/>
              <a:t>С </a:t>
            </a:r>
            <a:r>
              <a:rPr lang="ru-RU" dirty="0" smtClean="0"/>
              <a:t> клинической точки зрения, инициаторами </a:t>
            </a:r>
            <a:r>
              <a:rPr lang="ru-RU" dirty="0"/>
              <a:t>травли выступают дети с </a:t>
            </a:r>
            <a:r>
              <a:rPr lang="ru-RU" dirty="0" err="1" smtClean="0"/>
              <a:t>нарциссическими</a:t>
            </a:r>
            <a:r>
              <a:rPr lang="ru-RU" dirty="0" smtClean="0"/>
              <a:t> </a:t>
            </a:r>
            <a:r>
              <a:rPr lang="ru-RU" dirty="0"/>
              <a:t>чертами характера.  Основная особенность нарцисса – стремление к власти, самоутверждению за счет других</a:t>
            </a:r>
          </a:p>
        </p:txBody>
      </p:sp>
      <p:pic>
        <p:nvPicPr>
          <p:cNvPr id="5" name="Рисунок 4" descr="Если под серьезной угрозой находится здоровье вашего ребенка, как психическое, так и физическое, свяжитесь с полици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929066"/>
            <a:ext cx="4860294" cy="270985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Жертвы </a:t>
            </a:r>
            <a:r>
              <a:rPr lang="ru-RU" sz="3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буллинга</a:t>
            </a: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Жертвами </a:t>
            </a:r>
            <a:r>
              <a:rPr lang="ru-RU" b="1" dirty="0" err="1"/>
              <a:t>буллинга</a:t>
            </a:r>
            <a:r>
              <a:rPr lang="ru-RU" b="1" dirty="0"/>
              <a:t>, как правило, но не всегда,  становятся дети чувствительные и не способные постоять за </a:t>
            </a:r>
            <a:r>
              <a:rPr lang="ru-RU" b="1" dirty="0" smtClean="0"/>
              <a:t>себя.</a:t>
            </a:r>
            <a:endParaRPr lang="ru-RU" dirty="0"/>
          </a:p>
        </p:txBody>
      </p:sp>
      <p:pic>
        <p:nvPicPr>
          <p:cNvPr id="4" name="Рисунок 3" descr="http://img.nr2.ru/pict/arts1/17/77/17775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857628"/>
            <a:ext cx="6072230" cy="26432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smtClean="0"/>
              <a:t>Проблемы жертв</a:t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необычная внешность;</a:t>
            </a:r>
          </a:p>
          <a:p>
            <a:r>
              <a:rPr lang="ru-RU" sz="2800" dirty="0"/>
              <a:t>н</a:t>
            </a:r>
            <a:r>
              <a:rPr lang="ru-RU" sz="2800" dirty="0" smtClean="0"/>
              <a:t>еопрятно одетый;</a:t>
            </a:r>
          </a:p>
          <a:p>
            <a:r>
              <a:rPr lang="ru-RU" sz="2800" dirty="0"/>
              <a:t>т</a:t>
            </a:r>
            <a:r>
              <a:rPr lang="ru-RU" sz="2800" dirty="0" smtClean="0"/>
              <a:t>ихий, слабый, не умеющий за себя постоять ;</a:t>
            </a:r>
          </a:p>
          <a:p>
            <a:r>
              <a:rPr lang="ru-RU" sz="2800" dirty="0"/>
              <a:t>ч</a:t>
            </a:r>
            <a:r>
              <a:rPr lang="ru-RU" sz="2800" dirty="0" smtClean="0"/>
              <a:t>асто пропускающий занятия;</a:t>
            </a:r>
          </a:p>
          <a:p>
            <a:r>
              <a:rPr lang="ru-RU" sz="2800" dirty="0"/>
              <a:t>н</a:t>
            </a:r>
            <a:r>
              <a:rPr lang="ru-RU" sz="2800" dirty="0" smtClean="0"/>
              <a:t>еуспешный в учебе;</a:t>
            </a:r>
          </a:p>
          <a:p>
            <a:r>
              <a:rPr lang="ru-RU" sz="2800" dirty="0" smtClean="0"/>
              <a:t>слишком опекаемый родителями;</a:t>
            </a:r>
          </a:p>
          <a:p>
            <a:r>
              <a:rPr lang="ru-RU" sz="2800" dirty="0"/>
              <a:t>н</a:t>
            </a:r>
            <a:r>
              <a:rPr lang="ru-RU" sz="2800" dirty="0" smtClean="0"/>
              <a:t>е умеющий общаться;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ыскочки;</a:t>
            </a:r>
          </a:p>
          <a:p>
            <a:r>
              <a:rPr lang="ru-RU" sz="2800" dirty="0"/>
              <a:t>я</a:t>
            </a:r>
            <a:r>
              <a:rPr lang="ru-RU" sz="2800" dirty="0" smtClean="0"/>
              <a:t>беды;</a:t>
            </a:r>
          </a:p>
          <a:p>
            <a:r>
              <a:rPr lang="ru-RU" sz="2800" dirty="0" smtClean="0"/>
              <a:t>агрессоры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71047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509</TotalTime>
  <Words>1206</Words>
  <Application>Microsoft Office PowerPoint</Application>
  <PresentationFormat>Экран (4:3)</PresentationFormat>
  <Paragraphs>120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БУЛЛИНГ КАК РАЗНОВИДНОСТЬ НАСИЛИЯ. ШКОЛЬНЫЙ БУЛЛИНГ.   </vt:lpstr>
      <vt:lpstr>Буллинг </vt:lpstr>
      <vt:lpstr>Школьный буллинг</vt:lpstr>
      <vt:lpstr>Основные формы школьного буллинга</vt:lpstr>
      <vt:lpstr>2 .Психологический школьный буллинг</vt:lpstr>
      <vt:lpstr>Формы психологического буллинга</vt:lpstr>
      <vt:lpstr>Участники  буллинга</vt:lpstr>
      <vt:lpstr>Жертвы буллинга </vt:lpstr>
      <vt:lpstr>Проблемы жертв </vt:lpstr>
      <vt:lpstr> Зрители (наблюдатели) </vt:lpstr>
      <vt:lpstr>Мифы и научные факты о буллинге</vt:lpstr>
      <vt:lpstr>      Миф 2 – Буллинг, как и другие формы нарушений дисциплины,  возможны только в классе у слабого учителя </vt:lpstr>
      <vt:lpstr>Миф 3 -  Насилия не так уж много (в нашей школе его вообще нет!</vt:lpstr>
      <vt:lpstr>Миф 6 – Буллерами становятся «несчастные» дети, с низкой самооценкой, те, кто не умеет по-другому контактировать со сверстниками. </vt:lpstr>
      <vt:lpstr>Миф 7 -  Жертвами буллинга становятся   дети, которые «сами виноваты» в том, что не могут выстроить отношения со сверстниками    </vt:lpstr>
      <vt:lpstr>Миф 8 - С фактами насилия можно справиться разовыми, краткосрочными мерами (лекцией, родительским собранием, вызовом к директору). </vt:lpstr>
      <vt:lpstr>Миф 9 -  Заниматься проблемами детей-агрессоров нужно с помощью привлечения родителей</vt:lpstr>
      <vt:lpstr>Что делать?</vt:lpstr>
      <vt:lpstr>Повышение уровня коммуникативной культуры в школе: учить всех, как обходиться с буллингом   (улучшать взаимодействие между учащимися и взрослыми в школе)</vt:lpstr>
      <vt:lpstr>Формирование  у учащихся конструктивного поведения на случай буллинга в их адрес </vt:lpstr>
      <vt:lpstr>Методика «Без обвинений»</vt:lpstr>
      <vt:lpstr>Презентация PowerPoint</vt:lpstr>
      <vt:lpstr>Анкета для изучения буллинга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Школьный буллинг и психология его участников</dc:title>
  <dc:creator>Галина</dc:creator>
  <cp:lastModifiedBy>ЗавучПР</cp:lastModifiedBy>
  <cp:revision>45</cp:revision>
  <dcterms:created xsi:type="dcterms:W3CDTF">2013-04-18T14:26:53Z</dcterms:created>
  <dcterms:modified xsi:type="dcterms:W3CDTF">2019-10-04T07:51:57Z</dcterms:modified>
</cp:coreProperties>
</file>