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1"/>
  </p:notesMasterIdLst>
  <p:sldIdLst>
    <p:sldId id="356" r:id="rId3"/>
    <p:sldId id="358" r:id="rId4"/>
    <p:sldId id="362" r:id="rId5"/>
    <p:sldId id="361" r:id="rId6"/>
    <p:sldId id="378" r:id="rId7"/>
    <p:sldId id="381" r:id="rId8"/>
    <p:sldId id="382" r:id="rId9"/>
    <p:sldId id="3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  <a:srgbClr val="2B9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>
        <p:scale>
          <a:sx n="96" d="100"/>
          <a:sy n="96" d="100"/>
        </p:scale>
        <p:origin x="-53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f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kpro.ru/razgovory-o-vazhnom/?sphrase_id=355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vk.com/minacademy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hyperlink" Target="https://t.me/minpro_academy" TargetMode="External"/><Relationship Id="rId4" Type="http://schemas.openxmlformats.org/officeDocument/2006/relationships/hyperlink" Target="https://rutube.ru/channel/23905527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" y="382069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424698" y="3643919"/>
            <a:ext cx="3516095" cy="320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716102" y="2438732"/>
            <a:ext cx="9052306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6000" kern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Muller Bold"/>
              </a:rPr>
              <a:t>«Разговоры о важном»</a:t>
            </a:r>
            <a:endParaRPr lang="ru-RU" sz="6000" kern="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0" name="Динамика продаж по каналам"/>
          <p:cNvSpPr txBox="1"/>
          <p:nvPr/>
        </p:nvSpPr>
        <p:spPr>
          <a:xfrm>
            <a:off x="1522313" y="5123423"/>
            <a:ext cx="8486660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800" kern="0" spc="70" dirty="0" smtClean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  <a:sym typeface="Muller Light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2281523" y="6350095"/>
            <a:ext cx="51361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1600" kern="0" spc="3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12424" y="1124744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16632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60" y="3929449"/>
            <a:ext cx="4176584" cy="29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1343925" y="319864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Полилиния 29"/>
          <p:cNvSpPr/>
          <p:nvPr/>
        </p:nvSpPr>
        <p:spPr>
          <a:xfrm>
            <a:off x="1343925" y="5109439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32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33" name="Picture 3" descr="min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45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6914" y="1890356"/>
            <a:ext cx="990739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Bookman Old Style" panose="02050604050505020204" pitchFamily="18" charset="0"/>
              </a:rPr>
              <a:t>Минпросвещения </a:t>
            </a:r>
            <a:r>
              <a:rPr lang="ru-RU" sz="1900" dirty="0">
                <a:latin typeface="Bookman Old Style" panose="02050604050505020204" pitchFamily="18" charset="0"/>
              </a:rPr>
              <a:t>России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 1 сентября 2022 года </a:t>
            </a:r>
            <a:r>
              <a:rPr lang="ru-RU" sz="1900" dirty="0">
                <a:latin typeface="Bookman Old Style" panose="02050604050505020204" pitchFamily="18" charset="0"/>
              </a:rPr>
              <a:t>запускает в </a:t>
            </a:r>
            <a:r>
              <a:rPr lang="ru-RU" sz="1900" dirty="0" smtClean="0">
                <a:latin typeface="Bookman Old Style" panose="02050604050505020204" pitchFamily="18" charset="0"/>
              </a:rPr>
              <a:t>школах и профессиональных организациях масштабный </a:t>
            </a:r>
            <a:r>
              <a:rPr lang="ru-RU" sz="1900" dirty="0">
                <a:latin typeface="Bookman Old Style" panose="02050604050505020204" pitchFamily="18" charset="0"/>
              </a:rPr>
              <a:t>проект – цикл внеурочных занятий «</a:t>
            </a:r>
            <a:r>
              <a:rPr lang="ru-RU" sz="1900" dirty="0" smtClean="0">
                <a:latin typeface="Bookman Old Style" panose="02050604050505020204" pitchFamily="18" charset="0"/>
              </a:rPr>
              <a:t>Разговоры </a:t>
            </a:r>
            <a:r>
              <a:rPr lang="ru-RU" sz="1900" dirty="0">
                <a:latin typeface="Bookman Old Style" panose="02050604050505020204" pitchFamily="18" charset="0"/>
              </a:rPr>
              <a:t>о важном».</a:t>
            </a:r>
          </a:p>
          <a:p>
            <a:endParaRPr lang="ru-RU" sz="1900" dirty="0">
              <a:latin typeface="Bookman Old Style" panose="02050604050505020204" pitchFamily="18" charset="0"/>
            </a:endParaRPr>
          </a:p>
          <a:p>
            <a:r>
              <a:rPr lang="ru-RU" sz="1900" dirty="0" smtClean="0">
                <a:latin typeface="Bookman Old Style" panose="02050604050505020204" pitchFamily="18" charset="0"/>
              </a:rPr>
              <a:t>Во </a:t>
            </a:r>
            <a:r>
              <a:rPr lang="ru-RU" sz="1900" dirty="0">
                <a:latin typeface="Bookman Old Style" panose="02050604050505020204" pitchFamily="18" charset="0"/>
              </a:rPr>
              <a:t>всех школах </a:t>
            </a:r>
            <a:r>
              <a:rPr lang="ru-RU" sz="1900" dirty="0" smtClean="0">
                <a:latin typeface="Bookman Old Style" panose="02050604050505020204" pitchFamily="18" charset="0"/>
              </a:rPr>
              <a:t>и ПОО страны </a:t>
            </a:r>
            <a:r>
              <a:rPr lang="ru-RU" sz="1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каждая учебная </a:t>
            </a:r>
            <a:r>
              <a:rPr lang="ru-RU" sz="19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неделя</a:t>
            </a:r>
            <a:r>
              <a:rPr lang="ru-RU" sz="19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>
                <a:latin typeface="Bookman Old Style" panose="02050604050505020204" pitchFamily="18" charset="0"/>
              </a:rPr>
              <a:t>будет начинаться с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классного часа «</a:t>
            </a:r>
            <a:r>
              <a:rPr lang="ru-RU" sz="1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Разговоры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 важном», </a:t>
            </a:r>
            <a:r>
              <a:rPr lang="ru-RU" sz="1900" dirty="0">
                <a:latin typeface="Bookman Old Style" panose="02050604050505020204" pitchFamily="18" charset="0"/>
              </a:rPr>
              <a:t>посвященного </a:t>
            </a:r>
            <a:r>
              <a:rPr lang="ru-RU" sz="1900" dirty="0" smtClean="0">
                <a:latin typeface="Bookman Old Style" panose="02050604050505020204" pitchFamily="18" charset="0"/>
              </a:rPr>
              <a:t>различным </a:t>
            </a:r>
            <a:r>
              <a:rPr lang="ru-RU" sz="1900" dirty="0">
                <a:latin typeface="Bookman Old Style" panose="02050604050505020204" pitchFamily="18" charset="0"/>
              </a:rPr>
              <a:t>темам, волнующим современных </a:t>
            </a:r>
            <a:r>
              <a:rPr lang="ru-RU" sz="1900" dirty="0" smtClean="0">
                <a:latin typeface="Bookman Old Style" panose="02050604050505020204" pitchFamily="18" charset="0"/>
              </a:rPr>
              <a:t>ребят. Центральные темы: - </a:t>
            </a:r>
            <a:r>
              <a:rPr lang="ru-RU" sz="1900" dirty="0">
                <a:latin typeface="Bookman Old Style" panose="02050604050505020204" pitchFamily="18" charset="0"/>
              </a:rPr>
              <a:t>патриотизм и гражданское воспитание, историческое просвещение, нравственность, экология и др. </a:t>
            </a:r>
            <a:r>
              <a:rPr lang="ru-RU" sz="1900" i="1" dirty="0">
                <a:latin typeface="Bookman Old Style" panose="02050604050505020204" pitchFamily="18" charset="0"/>
              </a:rPr>
              <a:t>Программа уроков «</a:t>
            </a:r>
            <a:r>
              <a:rPr lang="ru-RU" sz="1900" i="1" dirty="0" smtClean="0">
                <a:latin typeface="Bookman Old Style" panose="02050604050505020204" pitchFamily="18" charset="0"/>
              </a:rPr>
              <a:t>Разговоры </a:t>
            </a:r>
            <a:r>
              <a:rPr lang="ru-RU" sz="1900" i="1" dirty="0">
                <a:latin typeface="Bookman Old Style" panose="02050604050505020204" pitchFamily="18" charset="0"/>
              </a:rPr>
              <a:t>о важном» предполагает </a:t>
            </a:r>
            <a:r>
              <a:rPr lang="ru-RU" sz="1900" b="1" i="1" dirty="0">
                <a:latin typeface="Bookman Old Style" panose="02050604050505020204" pitchFamily="18" charset="0"/>
              </a:rPr>
              <a:t>34 </a:t>
            </a:r>
            <a:r>
              <a:rPr lang="ru-RU" sz="1900" b="1" i="1" dirty="0" smtClean="0">
                <a:latin typeface="Bookman Old Style" panose="02050604050505020204" pitchFamily="18" charset="0"/>
              </a:rPr>
              <a:t>занятия.</a:t>
            </a:r>
            <a:endParaRPr lang="ru-RU" sz="1900" i="1" dirty="0">
              <a:latin typeface="Bookman Old Style" panose="02050604050505020204" pitchFamily="18" charset="0"/>
            </a:endParaRPr>
          </a:p>
          <a:p>
            <a:endParaRPr lang="ru-RU" sz="1900" dirty="0" smtClean="0">
              <a:latin typeface="Bookman Old Style" panose="02050604050505020204" pitchFamily="18" charset="0"/>
            </a:endParaRPr>
          </a:p>
          <a:p>
            <a:r>
              <a:rPr lang="ru-RU" sz="1900" dirty="0" smtClean="0">
                <a:latin typeface="Bookman Old Style" panose="02050604050505020204" pitchFamily="18" charset="0"/>
              </a:rPr>
              <a:t>Академия </a:t>
            </a:r>
            <a:r>
              <a:rPr lang="ru-RU" sz="1900" dirty="0">
                <a:latin typeface="Bookman Old Style" panose="02050604050505020204" pitchFamily="18" charset="0"/>
              </a:rPr>
              <a:t>Минпросвещения России </a:t>
            </a:r>
            <a:r>
              <a:rPr lang="ru-RU" sz="1900" dirty="0" smtClean="0">
                <a:latin typeface="Bookman Old Style" panose="02050604050505020204" pitchFamily="18" charset="0"/>
              </a:rPr>
              <a:t>организует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подготовку классных руководителей </a:t>
            </a:r>
            <a:r>
              <a:rPr lang="ru-RU" sz="1900" dirty="0">
                <a:latin typeface="Bookman Old Style" panose="02050604050505020204" pitchFamily="18" charset="0"/>
              </a:rPr>
              <a:t>и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кураторов групп профессиональных образовательных организаций к проведению классных часов </a:t>
            </a:r>
            <a:r>
              <a:rPr lang="ru-RU" sz="1900" dirty="0">
                <a:latin typeface="Bookman Old Style" panose="02050604050505020204" pitchFamily="18" charset="0"/>
              </a:rPr>
              <a:t>– </a:t>
            </a:r>
            <a:r>
              <a:rPr lang="ru-RU" sz="1900" dirty="0" smtClean="0">
                <a:latin typeface="Bookman Old Style" panose="02050604050505020204" pitchFamily="18" charset="0"/>
              </a:rPr>
              <a:t>серию, </a:t>
            </a:r>
            <a:r>
              <a:rPr lang="ru-RU" sz="1900" dirty="0" err="1" smtClean="0">
                <a:latin typeface="Bookman Old Style" panose="02050604050505020204" pitchFamily="18" charset="0"/>
              </a:rPr>
              <a:t>интенсивов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>
                <a:latin typeface="Bookman Old Style" panose="02050604050505020204" pitchFamily="18" charset="0"/>
              </a:rPr>
              <a:t>«Классный марафон».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343925" y="2205493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" y="4135120"/>
            <a:ext cx="4033985" cy="272288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040" y="4135120"/>
            <a:ext cx="4064000" cy="2824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6632" y="4135120"/>
            <a:ext cx="4051688" cy="276352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8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20" name="Picture 3" descr="minob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45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941" y="955397"/>
            <a:ext cx="11333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anose="02050604050505020204" pitchFamily="18" charset="0"/>
              </a:rPr>
              <a:t>	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Задачи марафона:</a:t>
            </a:r>
          </a:p>
          <a:p>
            <a:r>
              <a:rPr lang="ru-RU" sz="1800" i="1" dirty="0" smtClean="0">
                <a:latin typeface="Bookman Old Style" panose="02050604050505020204" pitchFamily="18" charset="0"/>
              </a:rPr>
              <a:t>знакомство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с проектом «Разговор о важном», его целями и задачами, форматом и планом </a:t>
            </a:r>
            <a:r>
              <a:rPr lang="ru-RU" sz="1800" dirty="0" smtClean="0">
                <a:latin typeface="Bookman Old Style" panose="02050604050505020204" pitchFamily="18" charset="0"/>
              </a:rPr>
              <a:t>реализации;</a:t>
            </a:r>
          </a:p>
          <a:p>
            <a:r>
              <a:rPr lang="ru-RU" sz="1800" i="1" dirty="0" smtClean="0">
                <a:latin typeface="Bookman Old Style" panose="02050604050505020204" pitchFamily="18" charset="0"/>
              </a:rPr>
              <a:t>актуализация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приоритетов государственной политики в области ценностных основ воспитания </a:t>
            </a:r>
            <a:r>
              <a:rPr lang="ru-RU" sz="1800" dirty="0" smtClean="0">
                <a:latin typeface="Bookman Old Style" panose="02050604050505020204" pitchFamily="18" charset="0"/>
              </a:rPr>
              <a:t>и </a:t>
            </a:r>
            <a:r>
              <a:rPr lang="ru-RU" sz="1800" dirty="0">
                <a:latin typeface="Bookman Old Style" panose="02050604050505020204" pitchFamily="18" charset="0"/>
              </a:rPr>
              <a:t>социализации подрастающего </a:t>
            </a:r>
            <a:r>
              <a:rPr lang="ru-RU" sz="1800" dirty="0" smtClean="0">
                <a:latin typeface="Bookman Old Style" panose="02050604050505020204" pitchFamily="18" charset="0"/>
              </a:rPr>
              <a:t>поколения;</a:t>
            </a:r>
          </a:p>
          <a:p>
            <a:r>
              <a:rPr lang="ru-RU" sz="1800" i="1" dirty="0" smtClean="0">
                <a:latin typeface="Bookman Old Style" panose="02050604050505020204" pitchFamily="18" charset="0"/>
              </a:rPr>
              <a:t>оказание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организационно-методической поддержки при подготовке еженедельных внеурочных </a:t>
            </a:r>
            <a:r>
              <a:rPr lang="ru-RU" sz="1800" dirty="0" smtClean="0">
                <a:latin typeface="Bookman Old Style" panose="02050604050505020204" pitchFamily="18" charset="0"/>
              </a:rPr>
              <a:t>занятий </a:t>
            </a:r>
            <a:r>
              <a:rPr lang="ru-RU" sz="1800" dirty="0">
                <a:latin typeface="Bookman Old Style" panose="02050604050505020204" pitchFamily="18" charset="0"/>
              </a:rPr>
              <a:t>«Разговор о важном</a:t>
            </a:r>
            <a:r>
              <a:rPr lang="ru-RU" sz="1800" dirty="0" smtClean="0">
                <a:latin typeface="Bookman Old Style" panose="02050604050505020204" pitchFamily="18" charset="0"/>
              </a:rPr>
              <a:t>».</a:t>
            </a:r>
            <a:endParaRPr lang="ru-RU" sz="1800" dirty="0">
              <a:latin typeface="Bookman Old Style" panose="02050604050505020204" pitchFamily="18" charset="0"/>
            </a:endParaRPr>
          </a:p>
          <a:p>
            <a:r>
              <a:rPr lang="ru-RU" sz="1600" dirty="0" smtClean="0">
                <a:latin typeface="Bookman Old Style" panose="02050604050505020204" pitchFamily="18" charset="0"/>
              </a:rPr>
              <a:t>	</a:t>
            </a:r>
          </a:p>
          <a:p>
            <a:r>
              <a:rPr lang="ru-RU" sz="2000" b="1" i="1" dirty="0" smtClean="0">
                <a:latin typeface="Bookman Old Style" panose="02050604050505020204" pitchFamily="18" charset="0"/>
              </a:rPr>
              <a:t>	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Форма </a:t>
            </a:r>
            <a:r>
              <a:rPr lang="ru-RU" sz="2400" b="1" i="1" dirty="0">
                <a:latin typeface="Bookman Old Style" panose="02050604050505020204" pitchFamily="18" charset="0"/>
              </a:rPr>
              <a:t>проведения</a:t>
            </a:r>
            <a:r>
              <a:rPr lang="ru-RU" sz="2000" b="1" i="1" dirty="0">
                <a:latin typeface="Bookman Old Style" panose="02050604050505020204" pitchFamily="18" charset="0"/>
              </a:rPr>
              <a:t>: </a:t>
            </a:r>
            <a:r>
              <a:rPr lang="ru-RU" sz="2000" dirty="0">
                <a:latin typeface="Bookman Old Style" panose="02050604050505020204" pitchFamily="18" charset="0"/>
              </a:rPr>
              <a:t>дистанционная и очная </a:t>
            </a:r>
            <a:r>
              <a:rPr lang="ru-RU" sz="2000" dirty="0" smtClean="0">
                <a:latin typeface="Bookman Old Style" panose="02050604050505020204" pitchFamily="18" charset="0"/>
              </a:rPr>
              <a:t>(1) на площадке АИРО им. А.М.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Топорова</a:t>
            </a:r>
            <a:r>
              <a:rPr lang="ru-RU" sz="2000" dirty="0" smtClean="0">
                <a:latin typeface="Bookman Old Style" panose="02050604050505020204" pitchFamily="18" charset="0"/>
              </a:rPr>
              <a:t>; 2)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МКУ «Управление образования» г. Рубцовска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19" y="826068"/>
            <a:ext cx="451143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738" y="3058522"/>
            <a:ext cx="4511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AA4CDD1-63CA-4BFC-8B17-FD76DC8010F6}"/>
              </a:ext>
            </a:extLst>
          </p:cNvPr>
          <p:cNvCxnSpPr/>
          <p:nvPr/>
        </p:nvCxnSpPr>
        <p:spPr>
          <a:xfrm>
            <a:off x="6704330" y="5646610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77966" y="5863744"/>
            <a:ext cx="36779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Подзаголовок</a:t>
            </a:r>
          </a:p>
        </p:txBody>
      </p:sp>
      <p:pic>
        <p:nvPicPr>
          <p:cNvPr id="24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25" name="Picture 3" descr="min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45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0" y="1056847"/>
            <a:ext cx="11177214" cy="55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26" y="230327"/>
            <a:ext cx="2456901" cy="95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449" y="291292"/>
            <a:ext cx="1652159" cy="89619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277" y="3510553"/>
            <a:ext cx="11747156" cy="5106226"/>
          </a:xfrm>
        </p:spPr>
        <p:txBody>
          <a:bodyPr/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К </a:t>
            </a:r>
            <a:r>
              <a:rPr lang="ru-RU" sz="1800" dirty="0">
                <a:latin typeface="Bookman Old Style" panose="02050604050505020204" pitchFamily="18" charset="0"/>
              </a:rPr>
              <a:t>участникам первого выпуска «Классного марафона» обратился Министр просвещения Российской Федерации Сергей Кравцов.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                         </a:t>
            </a:r>
            <a:r>
              <a:rPr lang="ru-RU" sz="1800" i="1" dirty="0" smtClean="0">
                <a:latin typeface="Bookman Old Style" panose="02050604050505020204" pitchFamily="18" charset="0"/>
              </a:rPr>
              <a:t>«</a:t>
            </a:r>
            <a:r>
              <a:rPr lang="ru-RU" sz="1800" i="1" dirty="0">
                <a:latin typeface="Bookman Old Style" panose="02050604050505020204" pitchFamily="18" charset="0"/>
              </a:rPr>
              <a:t>На вас, уважаемые коллеги, на всех нас, на системе образования –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         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               огромная </a:t>
            </a:r>
            <a:r>
              <a:rPr lang="ru-RU" sz="1800" i="1" dirty="0">
                <a:latin typeface="Bookman Old Style" panose="02050604050505020204" pitchFamily="18" charset="0"/>
              </a:rPr>
              <a:t>ответственность за наших детей. Нам предстоит очень </a:t>
            </a:r>
            <a:r>
              <a:rPr lang="ru-RU" sz="1800" i="1" dirty="0" smtClean="0">
                <a:latin typeface="Bookman Old Style" panose="02050604050505020204" pitchFamily="18" charset="0"/>
              </a:rPr>
              <a:t>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               важная </a:t>
            </a:r>
            <a:r>
              <a:rPr lang="ru-RU" sz="1800" i="1" dirty="0">
                <a:latin typeface="Bookman Old Style" panose="02050604050505020204" pitchFamily="18" charset="0"/>
              </a:rPr>
              <a:t>и ответственная работа. Надеюсь, мы ее реализуем, и </a:t>
            </a:r>
            <a:r>
              <a:rPr lang="ru-RU" sz="1800" i="1" dirty="0" smtClean="0">
                <a:latin typeface="Bookman Old Style" panose="02050604050505020204" pitchFamily="18" charset="0"/>
              </a:rPr>
              <a:t>уроки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                </a:t>
            </a:r>
            <a:r>
              <a:rPr lang="ru-RU" sz="1800" i="1" dirty="0">
                <a:latin typeface="Bookman Old Style" panose="02050604050505020204" pitchFamily="18" charset="0"/>
              </a:rPr>
              <a:t>«Разговор о важном» помогут школьникам найти себя и ответить на </a:t>
            </a:r>
            <a:r>
              <a:rPr lang="ru-RU" sz="1800" i="1" dirty="0" smtClean="0">
                <a:latin typeface="Bookman Old Style" panose="02050604050505020204" pitchFamily="18" charset="0"/>
              </a:rPr>
              <a:t>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                интересующие </a:t>
            </a:r>
            <a:r>
              <a:rPr lang="ru-RU" sz="1800" i="1" dirty="0">
                <a:latin typeface="Bookman Old Style" panose="02050604050505020204" pitchFamily="18" charset="0"/>
              </a:rPr>
              <a:t>их вопросы», – отметил </a:t>
            </a:r>
            <a:r>
              <a:rPr lang="ru-RU" sz="1800" i="1" dirty="0" smtClean="0">
                <a:latin typeface="Bookman Old Style" panose="02050604050505020204" pitchFamily="18" charset="0"/>
              </a:rPr>
              <a:t>Министр. 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Bookman Old Style" panose="02050604050505020204" pitchFamily="18" charset="0"/>
              </a:rPr>
              <a:t>Сергей Кравцов также подчеркнул значимость роли классных руководителей в реализации проекта «Разговор о важном»: </a:t>
            </a:r>
            <a:r>
              <a:rPr lang="ru-RU" sz="1800" i="1" dirty="0">
                <a:latin typeface="Bookman Old Style" panose="02050604050505020204" pitchFamily="18" charset="0"/>
              </a:rPr>
              <a:t>«Сегодня у нас есть уникальный шанс выйти на новый этап в развитии системы образования, системы воспитания. И здесь на вас большая надежда. Крайне важно, чтобы вы чувствовали своих школьников и вели их вперед. Все в ваших руках!»</a:t>
            </a:r>
          </a:p>
          <a:p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2" y="0"/>
            <a:ext cx="6738550" cy="35105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97647" y="1312532"/>
            <a:ext cx="44216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Bookman Old Style" panose="02050604050505020204" pitchFamily="18" charset="0"/>
              </a:rPr>
              <a:t>Первый выпуск нового проекта Академии Минпросвещения России для классных руководителей и кураторов групп в колледжах «Классный марафон» прошел 20 июня 2022 года на площадке Российского общества «Знание». </a:t>
            </a:r>
          </a:p>
        </p:txBody>
      </p:sp>
    </p:spTree>
    <p:extLst>
      <p:ext uri="{BB962C8B-B14F-4D97-AF65-F5344CB8AC3E}">
        <p14:creationId xmlns:p14="http://schemas.microsoft.com/office/powerpoint/2010/main" val="354819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0" y="1027976"/>
            <a:ext cx="10515600" cy="1325700"/>
          </a:xfrm>
        </p:spPr>
        <p:txBody>
          <a:bodyPr/>
          <a:lstStyle/>
          <a:p>
            <a:r>
              <a:rPr lang="ru-RU" sz="3600" dirty="0">
                <a:solidFill>
                  <a:srgbClr val="009999"/>
                </a:solidFill>
                <a:latin typeface="Bookman Old Style" panose="02050604050505020204" pitchFamily="18" charset="0"/>
              </a:rPr>
              <a:t>Темы и содержание внеурочных занятий разрабатываются на федеральном уровне:</a:t>
            </a:r>
            <a:br>
              <a:rPr lang="ru-RU" sz="3600" dirty="0">
                <a:solidFill>
                  <a:srgbClr val="009999"/>
                </a:solidFill>
                <a:latin typeface="Bookman Old Style" panose="02050604050505020204" pitchFamily="18" charset="0"/>
              </a:rPr>
            </a:br>
            <a:endParaRPr lang="ru-RU" sz="3600" dirty="0">
              <a:solidFill>
                <a:srgbClr val="0099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038" y="2015924"/>
            <a:ext cx="10988308" cy="4351200"/>
          </a:xfrm>
        </p:spPr>
        <p:txBody>
          <a:bodyPr/>
          <a:lstStyle/>
          <a:p>
            <a:pPr marL="5080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разработка сценариев внеурочного занятия </a:t>
            </a:r>
          </a:p>
          <a:p>
            <a:pPr marL="5080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  </a:t>
            </a:r>
            <a:r>
              <a:rPr lang="ru-RU" sz="1800" dirty="0" smtClean="0">
                <a:latin typeface="Bookman Old Style" panose="02050604050505020204" pitchFamily="18" charset="0"/>
              </a:rPr>
              <a:t>(1-2 классы, 3-4 классы, 5-6 классы, 7-9 классы, 10-11 классы, СПО)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в</a:t>
            </a:r>
            <a:r>
              <a:rPr lang="ru-RU" dirty="0" smtClean="0">
                <a:latin typeface="Bookman Old Style" panose="02050604050505020204" pitchFamily="18" charset="0"/>
              </a:rPr>
              <a:t>изуализированный контент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и</a:t>
            </a:r>
            <a:r>
              <a:rPr lang="ru-RU" dirty="0" smtClean="0">
                <a:latin typeface="Bookman Old Style" panose="02050604050505020204" pitchFamily="18" charset="0"/>
              </a:rPr>
              <a:t>нтерактивные задания</a:t>
            </a:r>
          </a:p>
          <a:p>
            <a:pPr marL="5080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По итогам каждого занятия формулируются вопросы для обсуждения дома с родителями!</a:t>
            </a:r>
            <a:endParaRPr lang="ru-RU" sz="1200" dirty="0" smtClean="0">
              <a:latin typeface="Bookman Old Style" panose="02050604050505020204" pitchFamily="18" charset="0"/>
            </a:endParaRPr>
          </a:p>
          <a:p>
            <a:pPr marL="50800" indent="0">
              <a:buNone/>
            </a:pPr>
            <a:endParaRPr lang="ru-RU" sz="1200" i="1" dirty="0" smtClean="0">
              <a:latin typeface="Bookman Old Style" panose="02050604050505020204" pitchFamily="18" charset="0"/>
            </a:endParaRPr>
          </a:p>
          <a:p>
            <a:pPr marL="50800" indent="0">
              <a:buNone/>
            </a:pPr>
            <a:r>
              <a:rPr lang="ru-RU" i="1" dirty="0" smtClean="0">
                <a:solidFill>
                  <a:srgbClr val="009999"/>
                </a:solidFill>
                <a:latin typeface="Bookman Old Style" panose="02050604050505020204" pitchFamily="18" charset="0"/>
              </a:rPr>
              <a:t>Ответственный за проведение внеклассного мероприятия – классный руководитель, куратор группы.</a:t>
            </a:r>
            <a:endParaRPr lang="ru-RU" i="1" dirty="0">
              <a:solidFill>
                <a:srgbClr val="0099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1" y="1197007"/>
            <a:ext cx="451143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97" y="55579"/>
            <a:ext cx="2456901" cy="95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525" y="82516"/>
            <a:ext cx="165215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1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1665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417277" y="1355487"/>
            <a:ext cx="5503480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buClrTx/>
              <a:defRPr/>
            </a:pPr>
            <a:endPara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buClrTx/>
              <a:defRPr/>
            </a:pPr>
            <a:r>
              <a:rPr lang="ru-RU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kern="12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Все </a:t>
            </a:r>
            <a:r>
              <a:rPr lang="ru-RU" sz="2400" b="1" kern="1200" dirty="0">
                <a:latin typeface="Bookman Old Style" panose="02050604050505020204" pitchFamily="18" charset="0"/>
                <a:cs typeface="Arial" panose="020B0604020202020204" pitchFamily="34" charset="0"/>
              </a:rPr>
              <a:t>методические материалы </a:t>
            </a:r>
            <a:r>
              <a:rPr lang="ru-RU" sz="2400" kern="1200" dirty="0">
                <a:latin typeface="Bookman Old Style" panose="02050604050505020204" pitchFamily="18" charset="0"/>
                <a:cs typeface="Arial" panose="020B0604020202020204" pitchFamily="34" charset="0"/>
              </a:rPr>
              <a:t>для классных руководителей и кураторов групп размещены на федеральном информационно-методическом </a:t>
            </a:r>
            <a:r>
              <a:rPr lang="ru-RU" sz="2400" kern="12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ресурсе</a:t>
            </a:r>
          </a:p>
          <a:p>
            <a:pPr lvl="0" algn="ctr">
              <a:lnSpc>
                <a:spcPct val="90000"/>
              </a:lnSpc>
              <a:buClrTx/>
              <a:defRPr/>
            </a:pPr>
            <a:r>
              <a:rPr lang="ru-RU" sz="2400" kern="12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Академии </a:t>
            </a:r>
            <a:r>
              <a:rPr lang="ru-RU" sz="2400" kern="12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sz="2400" kern="12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РФ</a:t>
            </a:r>
          </a:p>
          <a:p>
            <a:pPr lvl="0" algn="ctr">
              <a:lnSpc>
                <a:spcPct val="90000"/>
              </a:lnSpc>
              <a:buClrTx/>
              <a:defRPr/>
            </a:pPr>
            <a:endParaRPr lang="ru-RU" sz="2400" kern="12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buClrTx/>
              <a:defRPr/>
            </a:pPr>
            <a:r>
              <a:rPr lang="ru-RU" sz="2400" kern="12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400" kern="1200" dirty="0"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https://apkpro.ru/razgovory-o-vazhnom/?sphrase_id=3554</a:t>
            </a:r>
            <a:endParaRPr lang="ru-RU" sz="2400" kern="12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endPara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ru-RU" sz="2400" kern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" y="1191148"/>
            <a:ext cx="4268594" cy="2846187"/>
          </a:xfrm>
          <a:prstGeom prst="rect">
            <a:avLst/>
          </a:prstGeom>
        </p:spPr>
      </p:pic>
      <p:pic>
        <p:nvPicPr>
          <p:cNvPr id="35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5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36" name="Picture 3" descr="minob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45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minob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04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151" y="5694057"/>
            <a:ext cx="320677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1665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417277" y="1355487"/>
            <a:ext cx="55034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buClrTx/>
              <a:defRPr/>
            </a:pPr>
            <a:endPara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ru-RU" sz="28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Телеграм</a:t>
            </a:r>
            <a:r>
              <a:rPr lang="ru-RU" sz="2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: </a:t>
            </a:r>
            <a:r>
              <a: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t.me/</a:t>
            </a:r>
            <a:r>
              <a:rPr lang="ru-RU" sz="28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razgovory_o_vazhnom</a:t>
            </a:r>
            <a:endPara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endPara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Присоединяйтесь </a:t>
            </a:r>
            <a:r>
              <a:rPr lang="ru-RU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 нам в социальных сетях</a:t>
            </a: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!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vk.com/minacademy</a:t>
            </a:r>
            <a:endPara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4"/>
              </a:rPr>
              <a:t>https://rutube.ru/channel/23905527</a:t>
            </a:r>
            <a:r>
              <a: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4"/>
              </a:rPr>
              <a:t>/</a:t>
            </a:r>
            <a:endPara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t.me/minpro_academy</a:t>
            </a:r>
            <a:endPara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ClrTx/>
              <a:defRPr/>
            </a:pPr>
            <a:endParaRPr lang="ru-RU" sz="2400" kern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" y="1191148"/>
            <a:ext cx="4268594" cy="2846187"/>
          </a:xfrm>
          <a:prstGeom prst="rect">
            <a:avLst/>
          </a:prstGeom>
        </p:spPr>
      </p:pic>
      <p:pic>
        <p:nvPicPr>
          <p:cNvPr id="35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7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36" name="Picture 3" descr="minob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45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minob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04" y="0"/>
            <a:ext cx="2461187" cy="9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3151" y="5694057"/>
            <a:ext cx="320677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390</Words>
  <Application>Microsoft Office PowerPoint</Application>
  <PresentationFormat>Произвольный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Helvetica Neue Medium</vt:lpstr>
      <vt:lpstr>Muller Bold</vt:lpstr>
      <vt:lpstr>Calibri</vt:lpstr>
      <vt:lpstr>Gilroy ExtraBold</vt:lpstr>
      <vt:lpstr>Bookman Old Style</vt:lpstr>
      <vt:lpstr>Muller Light</vt:lpstr>
      <vt:lpstr>Arial Narrow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и содержание внеурочных занятий разрабатываются на федеральном уровне: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User</cp:lastModifiedBy>
  <cp:revision>31</cp:revision>
  <dcterms:modified xsi:type="dcterms:W3CDTF">2022-07-14T02:06:40Z</dcterms:modified>
</cp:coreProperties>
</file>